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  <p:sldMasterId id="2147483732" r:id="rId2"/>
  </p:sldMasterIdLst>
  <p:notesMasterIdLst>
    <p:notesMasterId r:id="rId20"/>
  </p:notesMasterIdLst>
  <p:handoutMasterIdLst>
    <p:handoutMasterId r:id="rId21"/>
  </p:handoutMasterIdLst>
  <p:sldIdLst>
    <p:sldId id="330" r:id="rId3"/>
    <p:sldId id="331" r:id="rId4"/>
    <p:sldId id="332" r:id="rId5"/>
    <p:sldId id="333" r:id="rId6"/>
    <p:sldId id="297" r:id="rId7"/>
    <p:sldId id="334" r:id="rId8"/>
    <p:sldId id="286" r:id="rId9"/>
    <p:sldId id="312" r:id="rId10"/>
    <p:sldId id="313" r:id="rId11"/>
    <p:sldId id="328" r:id="rId12"/>
    <p:sldId id="329" r:id="rId13"/>
    <p:sldId id="314" r:id="rId14"/>
    <p:sldId id="316" r:id="rId15"/>
    <p:sldId id="327" r:id="rId16"/>
    <p:sldId id="290" r:id="rId17"/>
    <p:sldId id="307" r:id="rId18"/>
    <p:sldId id="299" r:id="rId19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oherty,William J." initials="D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7" d="100"/>
          <a:sy n="57" d="100"/>
        </p:scale>
        <p:origin x="-1434" y="-11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85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4DBB78-7CBF-4420-A4B1-4C55739454FC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5877DFD3-4B85-477E-A14E-1AAF00A3E3B9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1800" dirty="0"/>
            <a:t>RPI</a:t>
          </a:r>
        </a:p>
      </dgm:t>
    </dgm:pt>
    <dgm:pt modelId="{96B094A3-60D9-425E-B468-575041D35C84}" type="parTrans" cxnId="{E8247391-20F4-48E0-AF48-0B6C0FFE5B01}">
      <dgm:prSet/>
      <dgm:spPr/>
      <dgm:t>
        <a:bodyPr/>
        <a:lstStyle/>
        <a:p>
          <a:endParaRPr lang="en-US"/>
        </a:p>
      </dgm:t>
    </dgm:pt>
    <dgm:pt modelId="{E58FA1AA-A202-446D-82AE-AC4C28C3D494}" type="sibTrans" cxnId="{E8247391-20F4-48E0-AF48-0B6C0FFE5B01}">
      <dgm:prSet/>
      <dgm:spPr/>
      <dgm:t>
        <a:bodyPr/>
        <a:lstStyle/>
        <a:p>
          <a:endParaRPr lang="en-US"/>
        </a:p>
      </dgm:t>
    </dgm:pt>
    <dgm:pt modelId="{1E1F5B04-11AA-4692-8FED-92D56AA98858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800" dirty="0"/>
            <a:t>Safety Culture</a:t>
          </a:r>
        </a:p>
      </dgm:t>
    </dgm:pt>
    <dgm:pt modelId="{2BBE2AB0-2AF8-467A-8357-1535D8C9CAAB}" type="parTrans" cxnId="{C50B93E5-BC68-4F9C-8140-7EA73C2ED5A5}">
      <dgm:prSet/>
      <dgm:spPr/>
      <dgm:t>
        <a:bodyPr/>
        <a:lstStyle/>
        <a:p>
          <a:endParaRPr lang="en-US"/>
        </a:p>
      </dgm:t>
    </dgm:pt>
    <dgm:pt modelId="{CAC95B2E-F1EE-4C00-8015-C99162FB934E}" type="sibTrans" cxnId="{C50B93E5-BC68-4F9C-8140-7EA73C2ED5A5}">
      <dgm:prSet/>
      <dgm:spPr/>
      <dgm:t>
        <a:bodyPr/>
        <a:lstStyle/>
        <a:p>
          <a:endParaRPr lang="en-US"/>
        </a:p>
      </dgm:t>
    </dgm:pt>
    <dgm:pt modelId="{038C9AC6-CFB8-4E88-9DBD-D0F02B7D2D15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800" dirty="0"/>
            <a:t>Leadership</a:t>
          </a:r>
        </a:p>
      </dgm:t>
    </dgm:pt>
    <dgm:pt modelId="{9C03C74F-BB73-45D2-A51C-7C064939932A}" type="parTrans" cxnId="{93968AE8-E19C-4AB2-BC68-7235AA480920}">
      <dgm:prSet/>
      <dgm:spPr/>
      <dgm:t>
        <a:bodyPr/>
        <a:lstStyle/>
        <a:p>
          <a:endParaRPr lang="en-US"/>
        </a:p>
      </dgm:t>
    </dgm:pt>
    <dgm:pt modelId="{DAEC02FE-0E2C-4F6B-A5BB-335D85111915}" type="sibTrans" cxnId="{93968AE8-E19C-4AB2-BC68-7235AA480920}">
      <dgm:prSet/>
      <dgm:spPr/>
      <dgm:t>
        <a:bodyPr/>
        <a:lstStyle/>
        <a:p>
          <a:endParaRPr lang="en-US"/>
        </a:p>
      </dgm:t>
    </dgm:pt>
    <dgm:pt modelId="{1DB79B87-4BFB-4261-AF9F-248E72D2AFCC}" type="pres">
      <dgm:prSet presAssocID="{924DBB78-7CBF-4420-A4B1-4C55739454FC}" presName="Name0" presStyleCnt="0">
        <dgm:presLayoutVars>
          <dgm:dir/>
          <dgm:animLvl val="lvl"/>
          <dgm:resizeHandles val="exact"/>
        </dgm:presLayoutVars>
      </dgm:prSet>
      <dgm:spPr/>
    </dgm:pt>
    <dgm:pt modelId="{E3F2A8E7-962C-4549-8C91-C751B7971D73}" type="pres">
      <dgm:prSet presAssocID="{5877DFD3-4B85-477E-A14E-1AAF00A3E3B9}" presName="Name8" presStyleCnt="0"/>
      <dgm:spPr/>
    </dgm:pt>
    <dgm:pt modelId="{7228CC7A-C15D-486A-B84B-AAA6C608FF9E}" type="pres">
      <dgm:prSet presAssocID="{5877DFD3-4B85-477E-A14E-1AAF00A3E3B9}" presName="level" presStyleLbl="node1" presStyleIdx="0" presStyleCnt="3" custScaleY="115789" custLinFactNeighborX="932" custLinFactNeighborY="432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D71F50-AE85-4E3D-B4D9-6608EBEDBA22}" type="pres">
      <dgm:prSet presAssocID="{5877DFD3-4B85-477E-A14E-1AAF00A3E3B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BB101E-8A3E-4826-B5B8-D3AEA0637219}" type="pres">
      <dgm:prSet presAssocID="{1E1F5B04-11AA-4692-8FED-92D56AA98858}" presName="Name8" presStyleCnt="0"/>
      <dgm:spPr/>
    </dgm:pt>
    <dgm:pt modelId="{47618905-3766-496B-A9A5-C4894926E057}" type="pres">
      <dgm:prSet presAssocID="{1E1F5B04-11AA-4692-8FED-92D56AA98858}" presName="level" presStyleLbl="node1" presStyleIdx="1" presStyleCnt="3" custLinFactNeighborX="0" custLinFactNeighborY="5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544408-7987-4677-9DFA-03D1DF2B5AD3}" type="pres">
      <dgm:prSet presAssocID="{1E1F5B04-11AA-4692-8FED-92D56AA9885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97714C-66EE-4976-BD8A-9A9FC5A8829B}" type="pres">
      <dgm:prSet presAssocID="{038C9AC6-CFB8-4E88-9DBD-D0F02B7D2D15}" presName="Name8" presStyleCnt="0"/>
      <dgm:spPr/>
    </dgm:pt>
    <dgm:pt modelId="{FC8068DB-28A8-4FC0-B90A-E70B7B9058B3}" type="pres">
      <dgm:prSet presAssocID="{038C9AC6-CFB8-4E88-9DBD-D0F02B7D2D15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BF852A-F265-4726-98AA-9447FE680FE4}" type="pres">
      <dgm:prSet presAssocID="{038C9AC6-CFB8-4E88-9DBD-D0F02B7D2D1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32A2F7-77C0-4B6B-B38F-5EC2CE9F7E42}" type="presOf" srcId="{038C9AC6-CFB8-4E88-9DBD-D0F02B7D2D15}" destId="{07BF852A-F265-4726-98AA-9447FE680FE4}" srcOrd="1" destOrd="0" presId="urn:microsoft.com/office/officeart/2005/8/layout/pyramid1"/>
    <dgm:cxn modelId="{E8247391-20F4-48E0-AF48-0B6C0FFE5B01}" srcId="{924DBB78-7CBF-4420-A4B1-4C55739454FC}" destId="{5877DFD3-4B85-477E-A14E-1AAF00A3E3B9}" srcOrd="0" destOrd="0" parTransId="{96B094A3-60D9-425E-B468-575041D35C84}" sibTransId="{E58FA1AA-A202-446D-82AE-AC4C28C3D494}"/>
    <dgm:cxn modelId="{41BDEA74-E663-4083-BA94-B33A9360045B}" type="presOf" srcId="{1E1F5B04-11AA-4692-8FED-92D56AA98858}" destId="{47618905-3766-496B-A9A5-C4894926E057}" srcOrd="0" destOrd="0" presId="urn:microsoft.com/office/officeart/2005/8/layout/pyramid1"/>
    <dgm:cxn modelId="{F6FDF47D-1397-4E44-8ECB-C201589E9726}" type="presOf" srcId="{038C9AC6-CFB8-4E88-9DBD-D0F02B7D2D15}" destId="{FC8068DB-28A8-4FC0-B90A-E70B7B9058B3}" srcOrd="0" destOrd="0" presId="urn:microsoft.com/office/officeart/2005/8/layout/pyramid1"/>
    <dgm:cxn modelId="{AA835143-DA4D-481A-B2E2-D95D251E0218}" type="presOf" srcId="{924DBB78-7CBF-4420-A4B1-4C55739454FC}" destId="{1DB79B87-4BFB-4261-AF9F-248E72D2AFCC}" srcOrd="0" destOrd="0" presId="urn:microsoft.com/office/officeart/2005/8/layout/pyramid1"/>
    <dgm:cxn modelId="{CAEBE54F-55BF-4D0B-86A9-7E755A4C7EDB}" type="presOf" srcId="{5877DFD3-4B85-477E-A14E-1AAF00A3E3B9}" destId="{7228CC7A-C15D-486A-B84B-AAA6C608FF9E}" srcOrd="0" destOrd="0" presId="urn:microsoft.com/office/officeart/2005/8/layout/pyramid1"/>
    <dgm:cxn modelId="{C7B5C321-65CC-46E2-BF81-0716B5C2AD00}" type="presOf" srcId="{1E1F5B04-11AA-4692-8FED-92D56AA98858}" destId="{AF544408-7987-4677-9DFA-03D1DF2B5AD3}" srcOrd="1" destOrd="0" presId="urn:microsoft.com/office/officeart/2005/8/layout/pyramid1"/>
    <dgm:cxn modelId="{32B8A796-5483-4F12-A7AF-16369713BD02}" type="presOf" srcId="{5877DFD3-4B85-477E-A14E-1AAF00A3E3B9}" destId="{C5D71F50-AE85-4E3D-B4D9-6608EBEDBA22}" srcOrd="1" destOrd="0" presId="urn:microsoft.com/office/officeart/2005/8/layout/pyramid1"/>
    <dgm:cxn modelId="{93968AE8-E19C-4AB2-BC68-7235AA480920}" srcId="{924DBB78-7CBF-4420-A4B1-4C55739454FC}" destId="{038C9AC6-CFB8-4E88-9DBD-D0F02B7D2D15}" srcOrd="2" destOrd="0" parTransId="{9C03C74F-BB73-45D2-A51C-7C064939932A}" sibTransId="{DAEC02FE-0E2C-4F6B-A5BB-335D85111915}"/>
    <dgm:cxn modelId="{C50B93E5-BC68-4F9C-8140-7EA73C2ED5A5}" srcId="{924DBB78-7CBF-4420-A4B1-4C55739454FC}" destId="{1E1F5B04-11AA-4692-8FED-92D56AA98858}" srcOrd="1" destOrd="0" parTransId="{2BBE2AB0-2AF8-467A-8357-1535D8C9CAAB}" sibTransId="{CAC95B2E-F1EE-4C00-8015-C99162FB934E}"/>
    <dgm:cxn modelId="{3C24A455-3D78-4CA3-8EB2-2B729BDC4A0E}" type="presParOf" srcId="{1DB79B87-4BFB-4261-AF9F-248E72D2AFCC}" destId="{E3F2A8E7-962C-4549-8C91-C751B7971D73}" srcOrd="0" destOrd="0" presId="urn:microsoft.com/office/officeart/2005/8/layout/pyramid1"/>
    <dgm:cxn modelId="{C962B00E-1664-496D-9CB1-E10118971370}" type="presParOf" srcId="{E3F2A8E7-962C-4549-8C91-C751B7971D73}" destId="{7228CC7A-C15D-486A-B84B-AAA6C608FF9E}" srcOrd="0" destOrd="0" presId="urn:microsoft.com/office/officeart/2005/8/layout/pyramid1"/>
    <dgm:cxn modelId="{55517BA2-200D-40F3-9728-86E43B76CA39}" type="presParOf" srcId="{E3F2A8E7-962C-4549-8C91-C751B7971D73}" destId="{C5D71F50-AE85-4E3D-B4D9-6608EBEDBA22}" srcOrd="1" destOrd="0" presId="urn:microsoft.com/office/officeart/2005/8/layout/pyramid1"/>
    <dgm:cxn modelId="{E7DCC603-2B50-4ECB-8ED3-7CE8BCA4D23C}" type="presParOf" srcId="{1DB79B87-4BFB-4261-AF9F-248E72D2AFCC}" destId="{E0BB101E-8A3E-4826-B5B8-D3AEA0637219}" srcOrd="1" destOrd="0" presId="urn:microsoft.com/office/officeart/2005/8/layout/pyramid1"/>
    <dgm:cxn modelId="{D3ACEB90-0F07-4053-9C49-DCFF3E8478CC}" type="presParOf" srcId="{E0BB101E-8A3E-4826-B5B8-D3AEA0637219}" destId="{47618905-3766-496B-A9A5-C4894926E057}" srcOrd="0" destOrd="0" presId="urn:microsoft.com/office/officeart/2005/8/layout/pyramid1"/>
    <dgm:cxn modelId="{A1BE15D6-739D-4D93-A8E0-127AE478248E}" type="presParOf" srcId="{E0BB101E-8A3E-4826-B5B8-D3AEA0637219}" destId="{AF544408-7987-4677-9DFA-03D1DF2B5AD3}" srcOrd="1" destOrd="0" presId="urn:microsoft.com/office/officeart/2005/8/layout/pyramid1"/>
    <dgm:cxn modelId="{F0202F55-B2F9-46BC-A2E8-0BA4ACF47610}" type="presParOf" srcId="{1DB79B87-4BFB-4261-AF9F-248E72D2AFCC}" destId="{9897714C-66EE-4976-BD8A-9A9FC5A8829B}" srcOrd="2" destOrd="0" presId="urn:microsoft.com/office/officeart/2005/8/layout/pyramid1"/>
    <dgm:cxn modelId="{FA011D1A-C4CE-43A5-B98E-F86B9126B565}" type="presParOf" srcId="{9897714C-66EE-4976-BD8A-9A9FC5A8829B}" destId="{FC8068DB-28A8-4FC0-B90A-E70B7B9058B3}" srcOrd="0" destOrd="0" presId="urn:microsoft.com/office/officeart/2005/8/layout/pyramid1"/>
    <dgm:cxn modelId="{05037B6C-C18F-4ECB-99F1-FCDC15B97B6A}" type="presParOf" srcId="{9897714C-66EE-4976-BD8A-9A9FC5A8829B}" destId="{07BF852A-F265-4726-98AA-9447FE680FE4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28CC7A-C15D-486A-B84B-AAA6C608FF9E}">
      <dsp:nvSpPr>
        <dsp:cNvPr id="0" name=""/>
        <dsp:cNvSpPr/>
      </dsp:nvSpPr>
      <dsp:spPr>
        <a:xfrm>
          <a:off x="1028389" y="31695"/>
          <a:ext cx="1178049" cy="848357"/>
        </a:xfrm>
        <a:prstGeom prst="trapezoid">
          <a:avLst>
            <a:gd name="adj" fmla="val 69431"/>
          </a:avLst>
        </a:prstGeom>
        <a:solidFill>
          <a:schemeClr val="accent1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RPI</a:t>
          </a:r>
        </a:p>
      </dsp:txBody>
      <dsp:txXfrm>
        <a:off x="1028389" y="31695"/>
        <a:ext cx="1178049" cy="848357"/>
      </dsp:txXfrm>
    </dsp:sp>
    <dsp:sp modelId="{47618905-3766-496B-A9A5-C4894926E057}">
      <dsp:nvSpPr>
        <dsp:cNvPr id="0" name=""/>
        <dsp:cNvSpPr/>
      </dsp:nvSpPr>
      <dsp:spPr>
        <a:xfrm>
          <a:off x="508705" y="884991"/>
          <a:ext cx="2195459" cy="732675"/>
        </a:xfrm>
        <a:prstGeom prst="trapezoid">
          <a:avLst>
            <a:gd name="adj" fmla="val 69431"/>
          </a:avLst>
        </a:prstGeom>
        <a:solidFill>
          <a:schemeClr val="accent1">
            <a:lumMod val="40000"/>
            <a:lumOff val="6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Safety Culture</a:t>
          </a:r>
        </a:p>
      </dsp:txBody>
      <dsp:txXfrm>
        <a:off x="892910" y="884991"/>
        <a:ext cx="1427048" cy="732675"/>
      </dsp:txXfrm>
    </dsp:sp>
    <dsp:sp modelId="{FC8068DB-28A8-4FC0-B90A-E70B7B9058B3}">
      <dsp:nvSpPr>
        <dsp:cNvPr id="0" name=""/>
        <dsp:cNvSpPr/>
      </dsp:nvSpPr>
      <dsp:spPr>
        <a:xfrm>
          <a:off x="0" y="1581033"/>
          <a:ext cx="3212870" cy="732675"/>
        </a:xfrm>
        <a:prstGeom prst="trapezoid">
          <a:avLst>
            <a:gd name="adj" fmla="val 69431"/>
          </a:avLst>
        </a:prstGeom>
        <a:solidFill>
          <a:schemeClr val="accent1">
            <a:lumMod val="20000"/>
            <a:lumOff val="8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Leadership</a:t>
          </a:r>
        </a:p>
      </dsp:txBody>
      <dsp:txXfrm>
        <a:off x="562252" y="1581033"/>
        <a:ext cx="2088365" cy="732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258" cy="465292"/>
          </a:xfrm>
          <a:prstGeom prst="rect">
            <a:avLst/>
          </a:prstGeom>
        </p:spPr>
        <p:txBody>
          <a:bodyPr vert="horz" lIns="90416" tIns="45208" rIns="90416" bIns="4520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576" y="0"/>
            <a:ext cx="3038258" cy="465292"/>
          </a:xfrm>
          <a:prstGeom prst="rect">
            <a:avLst/>
          </a:prstGeom>
        </p:spPr>
        <p:txBody>
          <a:bodyPr vert="horz" lIns="90416" tIns="45208" rIns="90416" bIns="45208" rtlCol="0"/>
          <a:lstStyle>
            <a:lvl1pPr algn="r">
              <a:defRPr sz="1200"/>
            </a:lvl1pPr>
          </a:lstStyle>
          <a:p>
            <a:fld id="{043C111C-C491-4735-A7C3-14EAA868E672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537"/>
            <a:ext cx="3038258" cy="465292"/>
          </a:xfrm>
          <a:prstGeom prst="rect">
            <a:avLst/>
          </a:prstGeom>
        </p:spPr>
        <p:txBody>
          <a:bodyPr vert="horz" lIns="90416" tIns="45208" rIns="90416" bIns="4520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576" y="8829537"/>
            <a:ext cx="3038258" cy="465292"/>
          </a:xfrm>
          <a:prstGeom prst="rect">
            <a:avLst/>
          </a:prstGeom>
        </p:spPr>
        <p:txBody>
          <a:bodyPr vert="horz" lIns="90416" tIns="45208" rIns="90416" bIns="45208" rtlCol="0" anchor="b"/>
          <a:lstStyle>
            <a:lvl1pPr algn="r">
              <a:defRPr sz="1200"/>
            </a:lvl1pPr>
          </a:lstStyle>
          <a:p>
            <a:fld id="{E695EBE2-02EC-4402-9FA2-7EBCC22C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997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06D1AA75-3E58-4C38-BB53-CEBDD37509D0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7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35494BC4-374E-4996-9982-0DCBDF1E40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09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3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4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8A87A34-81AB-432B-8DAE-1953F412C126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6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444296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8A87A34-81AB-432B-8DAE-1953F412C126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3" y="6407946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1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1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2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944E-2E12-4988-977F-4FDD237402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BD12-159B-464E-ABE1-A4D481939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28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944E-2E12-4988-977F-4FDD237402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BD12-159B-464E-ABE1-A4D481939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36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944E-2E12-4988-977F-4FDD237402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BD12-159B-464E-ABE1-A4D481939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62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944E-2E12-4988-977F-4FDD237402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BD12-159B-464E-ABE1-A4D481939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8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944E-2E12-4988-977F-4FDD237402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BD12-159B-464E-ABE1-A4D481939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77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944E-2E12-4988-977F-4FDD237402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BD12-159B-464E-ABE1-A4D481939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34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944E-2E12-4988-977F-4FDD237402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BD12-159B-464E-ABE1-A4D481939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02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944E-2E12-4988-977F-4FDD237402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BD12-159B-464E-ABE1-A4D481939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74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944E-2E12-4988-977F-4FDD237402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BD12-159B-464E-ABE1-A4D481939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28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944E-2E12-4988-977F-4FDD237402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BD12-159B-464E-ABE1-A4D481939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7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944E-2E12-4988-977F-4FDD237402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BD12-159B-464E-ABE1-A4D481939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42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1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30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8A87A34-81AB-432B-8DAE-1953F412C126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3" y="6407946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6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E3C4944E-2E12-4988-977F-4FDD237402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4/4/2017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361BD12-159B-464E-ABE1-A4D481939C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730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29540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 Patient Safety Forum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March 30, 2017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n-US" sz="31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7924800" cy="17526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Jointly provided by: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Massachusetts Coalition for the Prevention of Medical Errors 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</a:p>
          <a:p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Healthcentric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Advisors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08" y="6173889"/>
            <a:ext cx="2826231" cy="557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" y="6173889"/>
            <a:ext cx="3781425" cy="61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9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Many thanks to our </a:t>
            </a:r>
            <a:b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Proposal Review and Planning Committees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600204"/>
            <a:ext cx="8988424" cy="4525963"/>
          </a:xfrm>
        </p:spPr>
        <p:txBody>
          <a:bodyPr numCol="2">
            <a:normAutofit fontScale="62500" lnSpcReduction="20000"/>
          </a:bodyPr>
          <a:lstStyle/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 Burke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RN,CPHRM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Director, Risk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  <a:p>
            <a:pPr marL="0" indent="0"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Coverys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Yvonne Cheung MD, MPH, CPPS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Chair, Department of Quality and Patient Safety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Mount Auburn Hospital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Folcarelli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PhD, RN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Interim Vice President, Health Care Quality and Safety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Beth Israel Deaconess Medical Center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Linda Kenney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President/Executive Director and Founder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Medically Induced Trauma Support Services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Carol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Keohane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MS, RN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Vice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President, Patient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CRICO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Patricia Noga PhD, RN, MBA, NEA-BC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Vice President, Clinical Affairs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Massachusetts Health &amp; Hospital Association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Annette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Roberts BSN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RN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 of Performance Improvement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Milford Regional Medical Center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Terry Sievers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MS, RN, CPHQ, CPHRM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Vice President, Quality, Risk Management &amp; Patient Safety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Hallmark Health System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2" y="6248400"/>
            <a:ext cx="254230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2" y="6181725"/>
            <a:ext cx="377983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327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result of participating in this forum, learners will be able to: </a:t>
            </a: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barriers to improvement efforts in healthcare, and implications for accelerating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</a:t>
            </a:r>
          </a:p>
          <a:p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Framework for Clinical Excellence, including the elements of Leadership, Culture, Learning Systems, and Patient &amp; Family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Engagement</a:t>
            </a:r>
          </a:p>
          <a:p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factors that create risk to patients in care processes, and describe effective patient safety improvement strategies to address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them.</a:t>
            </a:r>
          </a:p>
          <a:p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emotional harm to patients and families, and to clinicians and staff involved, after adverse events, and approaches to provide support and healing to overcome this harm.</a:t>
            </a:r>
            <a:endParaRPr lang="en-US" sz="23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155" y="6217920"/>
            <a:ext cx="236774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2" y="6181725"/>
            <a:ext cx="377983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863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isclosure statement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notice confirms that there were not relevant conflicts of interest reported from either the event’s speakers or planning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members of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learning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438" y="6201121"/>
            <a:ext cx="238021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2" y="6181725"/>
            <a:ext cx="377983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225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5677" y="1714790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effectLst/>
                <a:latin typeface="Garamond" panose="02020404030301010803" pitchFamily="18" charset="0"/>
              </a:rPr>
              <a:t>Accelerating Improvement in </a:t>
            </a:r>
            <a:br>
              <a:rPr lang="en-US" sz="3600" dirty="0" smtClean="0">
                <a:effectLst/>
                <a:latin typeface="Garamond" panose="02020404030301010803" pitchFamily="18" charset="0"/>
              </a:rPr>
            </a:br>
            <a:r>
              <a:rPr lang="en-US" sz="3600" dirty="0" smtClean="0">
                <a:effectLst/>
                <a:latin typeface="Garamond" panose="02020404030301010803" pitchFamily="18" charset="0"/>
              </a:rPr>
              <a:t>Quality and Patient Safety</a:t>
            </a:r>
            <a:r>
              <a:rPr lang="en-US" sz="3600" dirty="0">
                <a:effectLst/>
                <a:latin typeface="Garamond" panose="02020404030301010803" pitchFamily="18" charset="0"/>
              </a:rPr>
              <a:t/>
            </a:r>
            <a:br>
              <a:rPr lang="en-US" sz="3600" dirty="0">
                <a:effectLst/>
                <a:latin typeface="Garamond" panose="02020404030301010803" pitchFamily="18" charset="0"/>
              </a:rPr>
            </a:br>
            <a:r>
              <a:rPr lang="en-US" sz="3600" dirty="0">
                <a:effectLst/>
                <a:latin typeface="Garamond" panose="02020404030301010803" pitchFamily="18" charset="0"/>
              </a:rPr>
              <a:t/>
            </a:r>
            <a:br>
              <a:rPr lang="en-US" sz="3600" dirty="0">
                <a:effectLst/>
                <a:latin typeface="Garamond" panose="02020404030301010803" pitchFamily="18" charset="0"/>
              </a:rPr>
            </a:br>
            <a:r>
              <a:rPr lang="en-US" sz="3600" dirty="0" smtClean="0">
                <a:effectLst/>
                <a:latin typeface="Garamond" panose="02020404030301010803" pitchFamily="18" charset="0"/>
              </a:rPr>
              <a:t>Patient Safety Forum 2017</a:t>
            </a:r>
            <a:br>
              <a:rPr lang="en-US" sz="3600" dirty="0" smtClean="0">
                <a:effectLst/>
                <a:latin typeface="Garamond" panose="02020404030301010803" pitchFamily="18" charset="0"/>
              </a:rPr>
            </a:br>
            <a:r>
              <a:rPr lang="en-US" sz="3600" dirty="0" smtClean="0">
                <a:effectLst/>
                <a:latin typeface="Garamond" panose="02020404030301010803" pitchFamily="18" charset="0"/>
              </a:rPr>
              <a:t>March 30, </a:t>
            </a:r>
            <a:r>
              <a:rPr lang="en-US" sz="3600" dirty="0">
                <a:effectLst/>
                <a:latin typeface="Garamond" panose="02020404030301010803" pitchFamily="18" charset="0"/>
              </a:rPr>
              <a:t>2017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>
                <a:latin typeface="Garamond" panose="02020404030301010803" pitchFamily="18" charset="0"/>
              </a:rPr>
              <a:t>Terry Sievers, MS, RN, CPHQ, </a:t>
            </a:r>
            <a:r>
              <a:rPr lang="en-US" sz="2400" b="1" dirty="0" smtClean="0">
                <a:latin typeface="Garamond" panose="02020404030301010803" pitchFamily="18" charset="0"/>
              </a:rPr>
              <a:t>CPHRM</a:t>
            </a:r>
          </a:p>
          <a:p>
            <a:pPr algn="l"/>
            <a:r>
              <a:rPr lang="en-US" sz="2400" b="1" dirty="0">
                <a:latin typeface="Garamond" panose="02020404030301010803" pitchFamily="18" charset="0"/>
              </a:rPr>
              <a:t>Massachusetts Coalition to Prevent Medical </a:t>
            </a:r>
            <a:r>
              <a:rPr lang="en-US" sz="2400" b="1" dirty="0" smtClean="0">
                <a:latin typeface="Garamond" panose="02020404030301010803" pitchFamily="18" charset="0"/>
              </a:rPr>
              <a:t>Errors </a:t>
            </a:r>
          </a:p>
          <a:p>
            <a:pPr algn="l"/>
            <a:r>
              <a:rPr lang="en-US" sz="2400" b="1" dirty="0" smtClean="0">
                <a:latin typeface="Garamond" panose="02020404030301010803" pitchFamily="18" charset="0"/>
              </a:rPr>
              <a:t>And Hallmark Health System</a:t>
            </a:r>
            <a:endParaRPr lang="en-US" sz="2400" b="1" dirty="0">
              <a:latin typeface="Garamond" panose="020204040303010108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49" y="5983865"/>
            <a:ext cx="3048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482138" y="2560320"/>
            <a:ext cx="8013469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62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600" dirty="0">
                <a:latin typeface="Garamond" panose="02020404030301010803" pitchFamily="18" charset="0"/>
              </a:rPr>
              <a:t>Integrating Performance Improvement -  Goals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en-US" sz="3000" dirty="0" smtClean="0">
                <a:latin typeface="Garamond" panose="02020404030301010803" pitchFamily="18" charset="0"/>
              </a:rPr>
              <a:t>All </a:t>
            </a:r>
            <a:r>
              <a:rPr lang="en-US" sz="3000" dirty="0">
                <a:latin typeface="Garamond" panose="02020404030301010803" pitchFamily="18" charset="0"/>
              </a:rPr>
              <a:t>dimensions of quality </a:t>
            </a:r>
            <a:r>
              <a:rPr lang="en-US" sz="3000" dirty="0" smtClean="0">
                <a:latin typeface="Garamond" panose="02020404030301010803" pitchFamily="18" charset="0"/>
              </a:rPr>
              <a:t>including</a:t>
            </a:r>
          </a:p>
          <a:p>
            <a:r>
              <a:rPr lang="en-US" sz="3000" dirty="0" smtClean="0">
                <a:latin typeface="Garamond" panose="02020404030301010803" pitchFamily="18" charset="0"/>
              </a:rPr>
              <a:t> </a:t>
            </a:r>
            <a:r>
              <a:rPr lang="en-US" sz="3000" dirty="0">
                <a:latin typeface="Garamond" panose="02020404030301010803" pitchFamily="18" charset="0"/>
              </a:rPr>
              <a:t>Safety</a:t>
            </a:r>
          </a:p>
          <a:p>
            <a:r>
              <a:rPr lang="en-US" sz="3000" dirty="0">
                <a:latin typeface="Garamond" panose="02020404030301010803" pitchFamily="18" charset="0"/>
              </a:rPr>
              <a:t> </a:t>
            </a:r>
            <a:r>
              <a:rPr lang="en-US" sz="3000" dirty="0" smtClean="0">
                <a:latin typeface="Garamond" panose="02020404030301010803" pitchFamily="18" charset="0"/>
              </a:rPr>
              <a:t>Patient </a:t>
            </a:r>
            <a:r>
              <a:rPr lang="en-US" sz="3000" dirty="0">
                <a:latin typeface="Garamond" panose="02020404030301010803" pitchFamily="18" charset="0"/>
              </a:rPr>
              <a:t>centeredness</a:t>
            </a:r>
          </a:p>
          <a:p>
            <a:r>
              <a:rPr lang="en-US" sz="3000" dirty="0">
                <a:latin typeface="Garamond" panose="02020404030301010803" pitchFamily="18" charset="0"/>
              </a:rPr>
              <a:t> </a:t>
            </a:r>
            <a:r>
              <a:rPr lang="en-US" sz="3000" dirty="0" smtClean="0">
                <a:latin typeface="Garamond" panose="02020404030301010803" pitchFamily="18" charset="0"/>
              </a:rPr>
              <a:t>Affordability</a:t>
            </a:r>
          </a:p>
          <a:p>
            <a:pPr marL="109728" indent="0">
              <a:buNone/>
            </a:pPr>
            <a:endParaRPr lang="en-US" sz="3000" dirty="0" smtClean="0">
              <a:latin typeface="Garamond" panose="02020404030301010803" pitchFamily="18" charset="0"/>
            </a:endParaRPr>
          </a:p>
          <a:p>
            <a:pPr marL="109728" indent="0">
              <a:buNone/>
            </a:pPr>
            <a:r>
              <a:rPr lang="en-US" sz="3000" dirty="0" smtClean="0">
                <a:latin typeface="Garamond" panose="02020404030301010803" pitchFamily="18" charset="0"/>
              </a:rPr>
              <a:t>Across </a:t>
            </a:r>
            <a:r>
              <a:rPr lang="en-US" sz="3000" dirty="0">
                <a:latin typeface="Garamond" panose="02020404030301010803" pitchFamily="18" charset="0"/>
              </a:rPr>
              <a:t>settings /integrated systems – ACOs</a:t>
            </a:r>
          </a:p>
          <a:p>
            <a:r>
              <a:rPr lang="en-US" sz="3000" dirty="0">
                <a:latin typeface="Garamond" panose="02020404030301010803" pitchFamily="18" charset="0"/>
              </a:rPr>
              <a:t>C</a:t>
            </a:r>
            <a:r>
              <a:rPr lang="en-US" sz="3000" dirty="0" smtClean="0">
                <a:latin typeface="Garamond" panose="02020404030301010803" pitchFamily="18" charset="0"/>
              </a:rPr>
              <a:t>are transitions</a:t>
            </a:r>
          </a:p>
          <a:p>
            <a:r>
              <a:rPr lang="en-US" sz="3000" dirty="0">
                <a:latin typeface="Garamond" panose="02020404030301010803" pitchFamily="18" charset="0"/>
              </a:rPr>
              <a:t>P</a:t>
            </a:r>
            <a:r>
              <a:rPr lang="en-US" sz="3000" dirty="0" smtClean="0">
                <a:latin typeface="Garamond" panose="02020404030301010803" pitchFamily="18" charset="0"/>
              </a:rPr>
              <a:t>opulation health</a:t>
            </a:r>
          </a:p>
          <a:p>
            <a:pPr marL="109728" indent="0">
              <a:buNone/>
            </a:pPr>
            <a:endParaRPr lang="en-US" sz="3000" dirty="0">
              <a:latin typeface="Garamond" panose="02020404030301010803" pitchFamily="18" charset="0"/>
            </a:endParaRPr>
          </a:p>
          <a:p>
            <a:pPr marL="109728" indent="0">
              <a:buNone/>
            </a:pPr>
            <a:r>
              <a:rPr lang="en-US" sz="3000" dirty="0" smtClean="0">
                <a:latin typeface="Garamond" panose="02020404030301010803" pitchFamily="18" charset="0"/>
              </a:rPr>
              <a:t>And </a:t>
            </a:r>
            <a:r>
              <a:rPr lang="en-US" sz="3000" dirty="0">
                <a:latin typeface="Garamond" panose="02020404030301010803" pitchFamily="18" charset="0"/>
              </a:rPr>
              <a:t>crucially – caring for the </a:t>
            </a:r>
            <a:r>
              <a:rPr lang="en-US" sz="3000" dirty="0" smtClean="0">
                <a:latin typeface="Garamond" panose="02020404030301010803" pitchFamily="18" charset="0"/>
              </a:rPr>
              <a:t>workforce</a:t>
            </a:r>
          </a:p>
          <a:p>
            <a:r>
              <a:rPr lang="en-US" sz="3000" dirty="0">
                <a:latin typeface="Garamond" panose="02020404030301010803" pitchFamily="18" charset="0"/>
              </a:rPr>
              <a:t>W</a:t>
            </a:r>
            <a:r>
              <a:rPr lang="en-US" sz="3000" dirty="0" smtClean="0">
                <a:latin typeface="Garamond" panose="02020404030301010803" pitchFamily="18" charset="0"/>
              </a:rPr>
              <a:t>orker safety</a:t>
            </a:r>
          </a:p>
          <a:p>
            <a:r>
              <a:rPr lang="en-US" sz="3000" dirty="0">
                <a:latin typeface="Garamond" panose="02020404030301010803" pitchFamily="18" charset="0"/>
              </a:rPr>
              <a:t>R</a:t>
            </a:r>
            <a:r>
              <a:rPr lang="en-US" sz="3000" dirty="0" smtClean="0">
                <a:latin typeface="Garamond" panose="02020404030301010803" pitchFamily="18" charset="0"/>
              </a:rPr>
              <a:t>educe </a:t>
            </a:r>
            <a:r>
              <a:rPr lang="en-US" sz="3000" dirty="0">
                <a:latin typeface="Garamond" panose="02020404030301010803" pitchFamily="18" charset="0"/>
              </a:rPr>
              <a:t>overload/burnout</a:t>
            </a:r>
          </a:p>
          <a:p>
            <a:r>
              <a:rPr lang="en-US" sz="3000" dirty="0">
                <a:latin typeface="Garamond" panose="02020404030301010803" pitchFamily="18" charset="0"/>
              </a:rPr>
              <a:t>E</a:t>
            </a:r>
            <a:r>
              <a:rPr lang="en-US" sz="3000" dirty="0" smtClean="0">
                <a:latin typeface="Garamond" panose="02020404030301010803" pitchFamily="18" charset="0"/>
              </a:rPr>
              <a:t>ngagement </a:t>
            </a:r>
            <a:r>
              <a:rPr lang="en-US" sz="3000" dirty="0" smtClean="0">
                <a:latin typeface="Garamond" panose="02020404030301010803" pitchFamily="18" charset="0"/>
                <a:sym typeface="Wingdings" panose="05000000000000000000" pitchFamily="2" charset="2"/>
              </a:rPr>
              <a:t> </a:t>
            </a:r>
            <a:r>
              <a:rPr lang="en-US" sz="3000" dirty="0" smtClean="0">
                <a:latin typeface="Garamond" panose="02020404030301010803" pitchFamily="18" charset="0"/>
              </a:rPr>
              <a:t> </a:t>
            </a:r>
            <a:r>
              <a:rPr lang="en-US" sz="3000" dirty="0">
                <a:latin typeface="Garamond" panose="02020404030301010803" pitchFamily="18" charset="0"/>
              </a:rPr>
              <a:t>joy and meaning in work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100243"/>
            <a:ext cx="3048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3" y="1331017"/>
            <a:ext cx="8016875" cy="1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06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  <a:latin typeface="Garamond" panose="02020404030301010803" pitchFamily="18" charset="0"/>
              </a:rPr>
              <a:t>Accelerating Improvement</a:t>
            </a:r>
            <a:endParaRPr lang="en-US" dirty="0">
              <a:effectLst/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076" y="1384071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Focus of Today’s Forum is on </a:t>
            </a:r>
            <a:r>
              <a:rPr lang="en-US" sz="2400" b="1" i="1" dirty="0" smtClean="0">
                <a:solidFill>
                  <a:srgbClr val="006666"/>
                </a:solidFill>
                <a:latin typeface="Garamond" panose="02020404030301010803" pitchFamily="18" charset="0"/>
              </a:rPr>
              <a:t>How</a:t>
            </a:r>
          </a:p>
          <a:p>
            <a:pPr marL="109728" indent="0">
              <a:buNone/>
            </a:pPr>
            <a:endParaRPr lang="en-US" sz="2400" b="1" i="1" dirty="0" smtClean="0">
              <a:solidFill>
                <a:srgbClr val="006666"/>
              </a:solidFill>
              <a:latin typeface="Garamond" panose="02020404030301010803" pitchFamily="18" charset="0"/>
            </a:endParaRPr>
          </a:p>
          <a:p>
            <a:r>
              <a:rPr lang="en-US" sz="2400" dirty="0" smtClean="0">
                <a:latin typeface="Garamond" panose="02020404030301010803" pitchFamily="18" charset="0"/>
              </a:rPr>
              <a:t>Our keynote speaker, Jim Conway will provide a comprehensive overview of the compelling reasons why improvement is needed and insight into the reasons we have not seen the amount of improvement desired</a:t>
            </a:r>
          </a:p>
          <a:p>
            <a:endParaRPr lang="en-US" sz="2400" dirty="0">
              <a:latin typeface="Garamond" panose="02020404030301010803" pitchFamily="18" charset="0"/>
            </a:endParaRPr>
          </a:p>
          <a:p>
            <a:r>
              <a:rPr lang="en-US" sz="2400" dirty="0" smtClean="0">
                <a:latin typeface="Garamond" panose="02020404030301010803" pitchFamily="18" charset="0"/>
              </a:rPr>
              <a:t>It comes down to …exactly </a:t>
            </a:r>
            <a:r>
              <a:rPr lang="en-US" sz="2400" b="1" i="1" u="sng" dirty="0" smtClean="0">
                <a:solidFill>
                  <a:srgbClr val="006666"/>
                </a:solidFill>
                <a:latin typeface="Garamond" panose="02020404030301010803" pitchFamily="18" charset="0"/>
              </a:rPr>
              <a:t>how</a:t>
            </a:r>
            <a:r>
              <a:rPr lang="en-US" sz="2400" dirty="0" smtClean="0">
                <a:latin typeface="Garamond" panose="02020404030301010803" pitchFamily="18" charset="0"/>
              </a:rPr>
              <a:t>  can improvement be accelerated within complex healthcare environments that have numerous competing challenges and competing demands for scarce resources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51" y="6033741"/>
            <a:ext cx="3048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3" y="1281141"/>
            <a:ext cx="8016875" cy="1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251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/>
                <a:latin typeface="Garamond" panose="02020404030301010803" pitchFamily="18" charset="0"/>
              </a:rPr>
              <a:t>Strategies for Accelerating Improvement</a:t>
            </a:r>
            <a:endParaRPr lang="en-US" dirty="0">
              <a:effectLst/>
              <a:latin typeface="Garamond" panose="02020404030301010803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Garamond" panose="02020404030301010803" pitchFamily="18" charset="0"/>
              </a:rPr>
              <a:t>Leadership</a:t>
            </a:r>
          </a:p>
          <a:p>
            <a:r>
              <a:rPr lang="en-US" sz="3600" dirty="0">
                <a:latin typeface="Garamond" panose="02020404030301010803" pitchFamily="18" charset="0"/>
              </a:rPr>
              <a:t>Culture</a:t>
            </a:r>
          </a:p>
          <a:p>
            <a:r>
              <a:rPr lang="en-US" sz="3600" dirty="0">
                <a:latin typeface="Garamond" panose="02020404030301010803" pitchFamily="18" charset="0"/>
              </a:rPr>
              <a:t>Robust Process Improvement and Learning Strategies</a:t>
            </a:r>
          </a:p>
          <a:p>
            <a:r>
              <a:rPr lang="en-US" sz="3600" dirty="0">
                <a:latin typeface="Garamond" panose="02020404030301010803" pitchFamily="18" charset="0"/>
              </a:rPr>
              <a:t>Patient and </a:t>
            </a:r>
            <a:r>
              <a:rPr lang="en-US" sz="3600" dirty="0" smtClean="0">
                <a:latin typeface="Garamond" panose="02020404030301010803" pitchFamily="18" charset="0"/>
              </a:rPr>
              <a:t>Family Engagement</a:t>
            </a:r>
            <a:endParaRPr lang="en-US" sz="3600" dirty="0">
              <a:latin typeface="Garamond" panose="020204040303010108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47231" flipH="1">
            <a:off x="6122324" y="1797973"/>
            <a:ext cx="2260087" cy="13335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74" y="6000491"/>
            <a:ext cx="3048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3" y="1364268"/>
            <a:ext cx="8016875" cy="1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46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382559"/>
              </p:ext>
            </p:extLst>
          </p:nvPr>
        </p:nvGraphicFramePr>
        <p:xfrm>
          <a:off x="459303" y="1475048"/>
          <a:ext cx="8295948" cy="5289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53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653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653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510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3030">
                <a:tc>
                  <a:txBody>
                    <a:bodyPr/>
                    <a:lstStyle/>
                    <a:p>
                      <a:pPr algn="ctr"/>
                      <a:r>
                        <a:rPr lang="en-US" sz="2000" b="1" baseline="0" dirty="0"/>
                        <a:t>Framework </a:t>
                      </a:r>
                      <a:r>
                        <a:rPr lang="en-US" sz="2000" b="1" baseline="0" dirty="0" smtClean="0"/>
                        <a:t>for Safe, Reliable &amp; Effective Care</a:t>
                      </a:r>
                      <a:endParaRPr lang="en-US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Framework for </a:t>
                      </a:r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High </a:t>
                      </a:r>
                      <a:r>
                        <a:rPr lang="en-US" sz="2000" b="1" dirty="0"/>
                        <a:t>Reliability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Value Framework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4872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0099"/>
                          </a:solidFill>
                        </a:rPr>
                        <a:t>Leadership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0099"/>
                          </a:solidFill>
                        </a:rPr>
                        <a:t>Leadership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0099"/>
                          </a:solidFill>
                        </a:rPr>
                        <a:t>Leadership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4872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0099"/>
                          </a:solidFill>
                        </a:rPr>
                        <a:t>Culture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0099"/>
                          </a:solidFill>
                        </a:rPr>
                        <a:t>Safety Culture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</a:rPr>
                        <a:t> </a:t>
                      </a:r>
                      <a:endParaRPr lang="en-US" sz="2000" b="1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0099"/>
                          </a:solidFill>
                        </a:rPr>
                        <a:t>Culture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49684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0099"/>
                          </a:solidFill>
                        </a:rPr>
                        <a:t>Learning System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0099"/>
                          </a:solidFill>
                        </a:rPr>
                        <a:t>Robust Process Improvement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0099"/>
                          </a:solidFill>
                        </a:rPr>
                        <a:t>Learning Organization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0099"/>
                          </a:solidFill>
                        </a:rPr>
                        <a:t>Systems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</a:rPr>
                        <a:t> Approach to Improvement (Measurement &amp; Improvement Capability)</a:t>
                      </a:r>
                      <a:endParaRPr lang="en-US" sz="2000" b="1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7471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000099"/>
                          </a:solidFill>
                        </a:rPr>
                        <a:t>Patient</a:t>
                      </a:r>
                      <a:r>
                        <a:rPr lang="en-US" sz="2000" b="1" baseline="0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rgbClr val="000099"/>
                          </a:solidFill>
                        </a:rPr>
                        <a:t>and </a:t>
                      </a:r>
                      <a:r>
                        <a:rPr lang="en-US" sz="2000" b="1" smtClean="0">
                          <a:solidFill>
                            <a:srgbClr val="000099"/>
                          </a:solidFill>
                        </a:rPr>
                        <a:t>Family</a:t>
                      </a:r>
                      <a:r>
                        <a:rPr lang="en-US" sz="2000" b="1" baseline="0" smtClean="0">
                          <a:solidFill>
                            <a:srgbClr val="000099"/>
                          </a:solidFill>
                        </a:rPr>
                        <a:t> Engagement</a:t>
                      </a:r>
                      <a:endParaRPr lang="en-US" sz="2000" b="1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0099"/>
                          </a:solidFill>
                        </a:rPr>
                        <a:t>Learning Organization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290" y="1536917"/>
            <a:ext cx="1631710" cy="571139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4064" y="1632608"/>
            <a:ext cx="2449432" cy="422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47267" y="1604515"/>
            <a:ext cx="2471035" cy="471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5885" y="152400"/>
            <a:ext cx="8628610" cy="1111135"/>
          </a:xfrm>
        </p:spPr>
        <p:txBody>
          <a:bodyPr>
            <a:noAutofit/>
          </a:bodyPr>
          <a:lstStyle/>
          <a:p>
            <a:r>
              <a:rPr lang="en-US" sz="3800" dirty="0">
                <a:effectLst/>
                <a:latin typeface="Garamond" panose="02020404030301010803" pitchFamily="18" charset="0"/>
              </a:rPr>
              <a:t>Frameworks for </a:t>
            </a:r>
            <a:br>
              <a:rPr lang="en-US" sz="3800" dirty="0">
                <a:effectLst/>
                <a:latin typeface="Garamond" panose="02020404030301010803" pitchFamily="18" charset="0"/>
              </a:rPr>
            </a:br>
            <a:r>
              <a:rPr lang="en-US" sz="3800" dirty="0">
                <a:effectLst/>
                <a:latin typeface="Garamond" panose="02020404030301010803" pitchFamily="18" charset="0"/>
              </a:rPr>
              <a:t>Clinical Excellence, High Reliability and Value</a:t>
            </a:r>
          </a:p>
        </p:txBody>
      </p:sp>
    </p:spTree>
    <p:extLst>
      <p:ext uri="{BB962C8B-B14F-4D97-AF65-F5344CB8AC3E}">
        <p14:creationId xmlns:p14="http://schemas.microsoft.com/office/powerpoint/2010/main" val="352246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249382" y="45587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effectLst/>
                <a:latin typeface="Garamond" panose="02020404030301010803" pitchFamily="18" charset="0"/>
              </a:rPr>
              <a:t>Framework for High Reliability</a:t>
            </a:r>
            <a:endParaRPr lang="en-US" sz="4000" dirty="0">
              <a:effectLst/>
              <a:latin typeface="Garamond" panose="02020404030301010803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u="sng" dirty="0">
                <a:latin typeface="Garamond" panose="02020404030301010803" pitchFamily="18" charset="0"/>
              </a:rPr>
              <a:t>Identified changes in 3 overarching areas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latin typeface="Garamond" panose="02020404030301010803" pitchFamily="18" charset="0"/>
              </a:rPr>
              <a:t>Leadership</a:t>
            </a:r>
          </a:p>
          <a:p>
            <a:pPr marL="0" lvl="1" indent="0">
              <a:buNone/>
            </a:pPr>
            <a:r>
              <a:rPr lang="en-US" sz="3200" dirty="0" smtClean="0">
                <a:latin typeface="Garamond" panose="02020404030301010803" pitchFamily="18" charset="0"/>
              </a:rPr>
              <a:t>     Commitment </a:t>
            </a:r>
            <a:r>
              <a:rPr lang="en-US" sz="3200" dirty="0">
                <a:latin typeface="Garamond" panose="02020404030301010803" pitchFamily="18" charset="0"/>
              </a:rPr>
              <a:t>to achieve zero patient harm</a:t>
            </a:r>
          </a:p>
          <a:p>
            <a:pPr marL="457200" lvl="1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latin typeface="Garamond" panose="02020404030301010803" pitchFamily="18" charset="0"/>
              </a:rPr>
              <a:t>Culture of Safety</a:t>
            </a:r>
          </a:p>
          <a:p>
            <a:pPr marL="0" lvl="1" indent="0">
              <a:buNone/>
            </a:pPr>
            <a:r>
              <a:rPr lang="en-US" sz="3200" dirty="0" smtClean="0">
                <a:latin typeface="Garamond" panose="02020404030301010803" pitchFamily="18" charset="0"/>
              </a:rPr>
              <a:t>     Fully </a:t>
            </a:r>
            <a:r>
              <a:rPr lang="en-US" sz="3200" dirty="0">
                <a:latin typeface="Garamond" panose="02020404030301010803" pitchFamily="18" charset="0"/>
              </a:rPr>
              <a:t>functioning throughout the organization</a:t>
            </a:r>
            <a:endParaRPr lang="en-US" sz="3200" b="1" dirty="0">
              <a:latin typeface="Garamond" panose="02020404030301010803" pitchFamily="18" charset="0"/>
            </a:endParaRPr>
          </a:p>
          <a:p>
            <a:pPr marL="457200" lvl="1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latin typeface="Garamond" panose="02020404030301010803" pitchFamily="18" charset="0"/>
              </a:rPr>
              <a:t>Robust Process Improvement</a:t>
            </a:r>
          </a:p>
          <a:p>
            <a:pPr marL="0" lvl="1" indent="0">
              <a:buNone/>
            </a:pPr>
            <a:r>
              <a:rPr lang="en-US" sz="3200" dirty="0" smtClean="0">
                <a:latin typeface="Garamond" panose="02020404030301010803" pitchFamily="18" charset="0"/>
              </a:rPr>
              <a:t>     Widespread </a:t>
            </a:r>
            <a:r>
              <a:rPr lang="en-US" sz="3200" dirty="0">
                <a:latin typeface="Garamond" panose="02020404030301010803" pitchFamily="18" charset="0"/>
              </a:rPr>
              <a:t>deployment of highly </a:t>
            </a:r>
            <a:r>
              <a:rPr lang="en-US" sz="3200" dirty="0" smtClean="0">
                <a:latin typeface="Garamond" panose="02020404030301010803" pitchFamily="18" charset="0"/>
              </a:rPr>
              <a:t>effective </a:t>
            </a:r>
            <a:r>
              <a:rPr lang="en-US" sz="3200" dirty="0">
                <a:latin typeface="Garamond" panose="02020404030301010803" pitchFamily="18" charset="0"/>
              </a:rPr>
              <a:t>improvement tools</a:t>
            </a:r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5287" y="205038"/>
            <a:ext cx="2897852" cy="59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27" y="6033741"/>
            <a:ext cx="3048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530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7818" y="389689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effectLst/>
                <a:latin typeface="Garamond" panose="02020404030301010803" pitchFamily="18" charset="0"/>
              </a:rPr>
              <a:t>High Reliability Framework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47508" y="147007"/>
            <a:ext cx="2897852" cy="59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34398"/>
              </p:ext>
            </p:extLst>
          </p:nvPr>
        </p:nvGraphicFramePr>
        <p:xfrm>
          <a:off x="0" y="1463041"/>
          <a:ext cx="9144000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5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485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234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23476"/>
              </a:tblGrid>
              <a:tr h="47324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Leadership</a:t>
                      </a:r>
                    </a:p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“Foundation”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Safety Culture</a:t>
                      </a:r>
                    </a:p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“The Glue”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Robust Process Improvement</a:t>
                      </a:r>
                    </a:p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“The Engine”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21717">
                <a:tc>
                  <a:txBody>
                    <a:bodyPr/>
                    <a:lstStyle/>
                    <a:p>
                      <a:pPr marL="0" indent="0"/>
                      <a:r>
                        <a:rPr lang="en-US" sz="1200" b="1" dirty="0" smtClean="0"/>
                        <a:t>Board: </a:t>
                      </a:r>
                      <a:r>
                        <a:rPr lang="en-US" sz="1200" dirty="0" smtClean="0"/>
                        <a:t>Commits to high reliability/zero harm</a:t>
                      </a:r>
                    </a:p>
                    <a:p>
                      <a:pPr marL="0" indent="0"/>
                      <a:endParaRPr lang="en-US" sz="1200" dirty="0" smtClean="0"/>
                    </a:p>
                    <a:p>
                      <a:pPr marL="0" indent="0"/>
                      <a:r>
                        <a:rPr lang="en-US" sz="1200" b="1" dirty="0" smtClean="0"/>
                        <a:t>CEO/Management: </a:t>
                      </a:r>
                      <a:r>
                        <a:rPr lang="en-US" sz="1200" dirty="0" smtClean="0"/>
                        <a:t>Aims for high reliability/zero harm</a:t>
                      </a:r>
                    </a:p>
                    <a:p>
                      <a:pPr marL="0" indent="0"/>
                      <a:endParaRPr lang="en-US" sz="1200" dirty="0" smtClean="0"/>
                    </a:p>
                    <a:p>
                      <a:pPr marL="0" indent="0"/>
                      <a:r>
                        <a:rPr lang="en-US" sz="1200" b="1" dirty="0" smtClean="0"/>
                        <a:t>Physicians: </a:t>
                      </a:r>
                      <a:r>
                        <a:rPr lang="en-US" sz="1200" dirty="0" smtClean="0"/>
                        <a:t>Routinely lead QI activities and have uniform participation</a:t>
                      </a:r>
                    </a:p>
                    <a:p>
                      <a:pPr marL="0" indent="0"/>
                      <a:endParaRPr lang="en-US" sz="1200" dirty="0" smtClean="0"/>
                    </a:p>
                    <a:p>
                      <a:pPr marL="0" indent="0"/>
                      <a:r>
                        <a:rPr lang="en-US" sz="1200" b="1" dirty="0" smtClean="0"/>
                        <a:t>Quality Strategy: </a:t>
                      </a:r>
                      <a:r>
                        <a:rPr lang="en-US" sz="1200" dirty="0" smtClean="0"/>
                        <a:t>Quality is the highest-priority strategic goal</a:t>
                      </a:r>
                    </a:p>
                    <a:p>
                      <a:pPr marL="0" indent="0"/>
                      <a:endParaRPr lang="en-US" sz="1200" dirty="0" smtClean="0"/>
                    </a:p>
                    <a:p>
                      <a:pPr marL="0" indent="0"/>
                      <a:r>
                        <a:rPr lang="en-US" sz="1200" b="1" dirty="0" smtClean="0"/>
                        <a:t>Transparency: </a:t>
                      </a:r>
                      <a:r>
                        <a:rPr lang="en-US" sz="1200" dirty="0" smtClean="0"/>
                        <a:t>Quality measures are  routinely displayed internally and publicly; reward and recognition for quality accomplishments</a:t>
                      </a:r>
                    </a:p>
                    <a:p>
                      <a:pPr marL="0" indent="0"/>
                      <a:endParaRPr lang="en-US" sz="1200" dirty="0" smtClean="0"/>
                    </a:p>
                    <a:p>
                      <a:pPr marL="0" indent="0"/>
                      <a:r>
                        <a:rPr lang="en-US" sz="1200" b="1" dirty="0" smtClean="0"/>
                        <a:t>Information Technology: </a:t>
                      </a:r>
                      <a:r>
                        <a:rPr lang="en-US" sz="1200" dirty="0" smtClean="0"/>
                        <a:t>Safely adopt IT &amp; use to sustain improvement</a:t>
                      </a:r>
                    </a:p>
                    <a:p>
                      <a:pPr marL="0" indent="0"/>
                      <a:endParaRPr lang="en-US" sz="1200" dirty="0" smtClean="0"/>
                    </a:p>
                    <a:p>
                      <a:pPr marL="0" indent="0"/>
                      <a:r>
                        <a:rPr lang="en-US" sz="1200" b="1" dirty="0" smtClean="0"/>
                        <a:t>Organizational commitment: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aseline="0" dirty="0" smtClean="0"/>
                        <a:t>is </a:t>
                      </a:r>
                      <a:r>
                        <a:rPr lang="en-US" sz="1200" dirty="0" smtClean="0"/>
                        <a:t>demonstrated by resources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/>
                        <a:t>Trust: </a:t>
                      </a:r>
                      <a:r>
                        <a:rPr lang="en-US" sz="1200" dirty="0" smtClean="0"/>
                        <a:t>High levels of (measured) trust; self-policing codes of behavior</a:t>
                      </a:r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endParaRPr lang="en-US" sz="1200" dirty="0" smtClean="0"/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/>
                        <a:t>Accountability: </a:t>
                      </a:r>
                      <a:r>
                        <a:rPr lang="en-US" sz="1200" dirty="0" smtClean="0"/>
                        <a:t>All staff recognize and act on personal accountability for safety; equitable and transparent disciplinary procedures</a:t>
                      </a:r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endParaRPr lang="en-US" sz="1200" dirty="0" smtClean="0"/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/>
                        <a:t>Identify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dirty="0" smtClean="0"/>
                        <a:t>Unsafe Conditions: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dirty="0" smtClean="0"/>
                        <a:t>all are empowered to identify safety issues, leads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to problem resolution; shared results </a:t>
                      </a:r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endParaRPr lang="en-US" sz="1200" dirty="0" smtClean="0"/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/>
                        <a:t>System Defenses: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dirty="0" smtClean="0"/>
                        <a:t>proactively assessed, and weaknesses are proactively repaired</a:t>
                      </a:r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endParaRPr lang="en-US" sz="1200" dirty="0" smtClean="0"/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/>
                        <a:t>Safety Culture is Assessed: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dirty="0" smtClean="0"/>
                        <a:t>Safety culture measures are strategic metrics reported to the board</a:t>
                      </a:r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endParaRPr lang="en-US" sz="1200" dirty="0" smtClean="0"/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r>
                        <a:rPr lang="en-US" sz="1200" b="1" dirty="0" smtClean="0"/>
                        <a:t>Systematic teamwork improvement: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dirty="0" smtClean="0"/>
                        <a:t>initiatives in</a:t>
                      </a:r>
                      <a:r>
                        <a:rPr lang="en-US" sz="1200" baseline="0" dirty="0" smtClean="0"/>
                        <a:t> place</a:t>
                      </a:r>
                      <a:endParaRPr lang="en-US" sz="12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r>
                        <a:rPr lang="en-US" sz="1320" b="1" dirty="0" smtClean="0"/>
                        <a:t>Methods: </a:t>
                      </a:r>
                      <a:r>
                        <a:rPr lang="en-US" sz="1320" dirty="0" smtClean="0"/>
                        <a:t>Adoption of RPI tools throughout the organization</a:t>
                      </a:r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endParaRPr lang="en-US" sz="1320" b="1" dirty="0" smtClean="0"/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r>
                        <a:rPr lang="en-US" sz="1320" b="1" dirty="0" smtClean="0"/>
                        <a:t>ID Methods: </a:t>
                      </a:r>
                      <a:r>
                        <a:rPr lang="en-US" sz="1320" dirty="0" smtClean="0"/>
                        <a:t>Change management, Lean, Six Sigma and PDCA</a:t>
                      </a:r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endParaRPr lang="en-US" sz="1320" b="1" dirty="0" smtClean="0"/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r>
                        <a:rPr lang="en-US" sz="1320" b="1" dirty="0" smtClean="0"/>
                        <a:t>Investment in Training: </a:t>
                      </a:r>
                      <a:r>
                        <a:rPr lang="en-US" sz="1320" dirty="0" smtClean="0"/>
                        <a:t>RPI training is mandatory for all staff, as appropriate to their jobs</a:t>
                      </a:r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endParaRPr lang="en-US" sz="1320" b="1" dirty="0" smtClean="0"/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r>
                        <a:rPr lang="en-US" sz="1320" b="1" dirty="0" smtClean="0"/>
                        <a:t>Spread: </a:t>
                      </a:r>
                    </a:p>
                    <a:p>
                      <a:pPr marL="1714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20" dirty="0" smtClean="0"/>
                        <a:t>RPI tools are used throughout the organization for all improvement work;</a:t>
                      </a:r>
                    </a:p>
                    <a:p>
                      <a:pPr marL="171450" lvl="2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20" dirty="0" smtClean="0"/>
                        <a:t>Patients and families are engaged in redesigning care processes, and </a:t>
                      </a:r>
                    </a:p>
                    <a:p>
                      <a:pPr marL="171450" lvl="2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20" dirty="0" smtClean="0"/>
                        <a:t>RPI proficiency is required for career advancement</a:t>
                      </a:r>
                    </a:p>
                    <a:p>
                      <a:pPr algn="l"/>
                      <a:endParaRPr lang="en-US" sz="1200" b="1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768088119"/>
              </p:ext>
            </p:extLst>
          </p:nvPr>
        </p:nvGraphicFramePr>
        <p:xfrm>
          <a:off x="6162240" y="5433753"/>
          <a:ext cx="3212870" cy="2313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572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44" y="166255"/>
            <a:ext cx="8420789" cy="6533804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-1" y="0"/>
            <a:ext cx="7148251" cy="96427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3300" u="sng" dirty="0" smtClean="0">
                <a:solidFill>
                  <a:schemeClr val="bg2">
                    <a:lumMod val="50000"/>
                  </a:schemeClr>
                </a:solidFill>
                <a:effectLst/>
                <a:latin typeface="Garamond" panose="02020404030301010803" pitchFamily="18" charset="0"/>
              </a:rPr>
              <a:t>IHI Framework for Safe, Reliable and Effective Care</a:t>
            </a:r>
            <a:endParaRPr lang="en-US" sz="3300" u="sng" dirty="0">
              <a:solidFill>
                <a:schemeClr val="bg2">
                  <a:lumMod val="50000"/>
                </a:schemeClr>
              </a:solidFill>
              <a:effectLst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88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393" y="240723"/>
            <a:ext cx="489585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648393" y="1041170"/>
            <a:ext cx="8267007" cy="52591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595959"/>
                </a:solidFill>
                <a:latin typeface="Cambria" pitchFamily="18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595959"/>
                </a:solidFill>
                <a:latin typeface="Cambria" pitchFamily="18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595959"/>
                </a:solidFill>
                <a:latin typeface="Cambria" pitchFamily="18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595959"/>
                </a:solidFill>
                <a:latin typeface="Cambria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95959"/>
                </a:solidFill>
                <a:latin typeface="Cambria" pitchFamily="18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en-US" sz="2200" b="1" u="sng" kern="0" dirty="0" smtClean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Leadership</a:t>
            </a:r>
            <a:endParaRPr lang="en-US" sz="2200" b="1" u="sng" kern="0" dirty="0">
              <a:solidFill>
                <a:schemeClr val="accent4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US" sz="2200" kern="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Leaders identify key improvement opportunities and prioritize them to align with broader strategic goals</a:t>
            </a:r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US" sz="2200" b="1" u="sng" kern="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Culture</a:t>
            </a:r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US" sz="2200" kern="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Senior leaders and frontline teams actively engage in continually improving care</a:t>
            </a:r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US" sz="2200" b="1" u="sng" kern="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Systems Approach to Improvement</a:t>
            </a:r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US" sz="2200" kern="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Organizational processes are mapped are mapped across functions and departments</a:t>
            </a:r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US" sz="2200" b="1" u="sng" kern="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Measurement Capability</a:t>
            </a:r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US" sz="2200" kern="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Outcomes and process data are displayed as current, time-trended information</a:t>
            </a:r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US" sz="2200" b="1" u="sng" kern="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Learning Organization</a:t>
            </a:r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US" sz="2200" kern="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Reflected in the spread of effective practices</a:t>
            </a:r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US" sz="2200" b="1" u="sng" kern="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Improvement Capability</a:t>
            </a:r>
          </a:p>
          <a:p>
            <a:pPr marL="0" lvl="1" indent="0">
              <a:spcBef>
                <a:spcPts val="0"/>
              </a:spcBef>
              <a:buFontTx/>
              <a:buNone/>
            </a:pPr>
            <a:r>
              <a:rPr lang="en-US" sz="2200" kern="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Sustained improvement is effected through oversight, an infrastructure of expertise, and an identified training methodology</a:t>
            </a:r>
          </a:p>
        </p:txBody>
      </p:sp>
    </p:spTree>
    <p:extLst>
      <p:ext uri="{BB962C8B-B14F-4D97-AF65-F5344CB8AC3E}">
        <p14:creationId xmlns:p14="http://schemas.microsoft.com/office/powerpoint/2010/main" val="164903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 vert="horz"/>
          <a:lstStyle/>
          <a:p>
            <a:r>
              <a:rPr lang="en-US" sz="2800" dirty="0" smtClean="0">
                <a:effectLst/>
                <a:latin typeface="Garamond" panose="02020404030301010803" pitchFamily="18" charset="0"/>
              </a:rPr>
              <a:t>Models </a:t>
            </a:r>
            <a:r>
              <a:rPr lang="en-US" sz="2800" dirty="0">
                <a:effectLst/>
                <a:latin typeface="Garamond" panose="02020404030301010803" pitchFamily="18" charset="0"/>
              </a:rPr>
              <a:t>for </a:t>
            </a:r>
            <a:r>
              <a:rPr lang="en-US" sz="2800" dirty="0" smtClean="0">
                <a:effectLst/>
                <a:latin typeface="Garamond" panose="02020404030301010803" pitchFamily="18" charset="0"/>
              </a:rPr>
              <a:t>Change Management</a:t>
            </a:r>
            <a:endParaRPr lang="en-US" sz="2800" dirty="0">
              <a:effectLst/>
              <a:latin typeface="Garamond" panose="020204040303010108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15" y="828596"/>
            <a:ext cx="7469609" cy="3000612"/>
          </a:xfrm>
          <a:prstGeom prst="rect">
            <a:avLst/>
          </a:prstGeom>
          <a:solidFill>
            <a:srgbClr val="E8B830"/>
          </a:solidFill>
          <a:ln w="19050">
            <a:solidFill>
              <a:srgbClr val="77994C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757819" y="3829208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Kotter’s Eight Steps of Change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542" y="4372316"/>
            <a:ext cx="9031266" cy="1200329"/>
          </a:xfrm>
          <a:prstGeom prst="rect">
            <a:avLst/>
          </a:prstGeom>
          <a:solidFill>
            <a:schemeClr val="bg1"/>
          </a:solidFill>
          <a:ln w="19050">
            <a:solidFill>
              <a:srgbClr val="77994C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</a:rPr>
              <a:t>Prosci’s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 ADKAR Model for Change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33400" y="4457178"/>
            <a:ext cx="7924800" cy="609600"/>
            <a:chOff x="533400" y="5715000"/>
            <a:chExt cx="7924800" cy="609600"/>
          </a:xfrm>
        </p:grpSpPr>
        <p:sp>
          <p:nvSpPr>
            <p:cNvPr id="13" name="Right Arrow 12"/>
            <p:cNvSpPr/>
            <p:nvPr/>
          </p:nvSpPr>
          <p:spPr>
            <a:xfrm>
              <a:off x="533400" y="5715000"/>
              <a:ext cx="1828800" cy="609600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Awareness</a:t>
              </a:r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2362200" y="5715000"/>
              <a:ext cx="1219200" cy="609600"/>
            </a:xfrm>
            <a:prstGeom prst="rightArrow">
              <a:avLst/>
            </a:prstGeom>
            <a:solidFill>
              <a:srgbClr val="E8B830"/>
            </a:solidFill>
            <a:ln>
              <a:solidFill>
                <a:srgbClr val="E8B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Desire</a:t>
              </a:r>
              <a:endParaRPr lang="en-US" dirty="0"/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3581400" y="5715000"/>
              <a:ext cx="1524000" cy="609600"/>
            </a:xfrm>
            <a:prstGeom prst="rightArrow">
              <a:avLst/>
            </a:prstGeom>
            <a:solidFill>
              <a:srgbClr val="47A414"/>
            </a:solidFill>
            <a:ln>
              <a:solidFill>
                <a:srgbClr val="47A4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Knowledge</a:t>
              </a:r>
              <a:endParaRPr lang="en-US" sz="1600" dirty="0"/>
            </a:p>
          </p:txBody>
        </p:sp>
        <p:sp>
          <p:nvSpPr>
            <p:cNvPr id="18" name="Right Arrow 17"/>
            <p:cNvSpPr/>
            <p:nvPr/>
          </p:nvSpPr>
          <p:spPr>
            <a:xfrm>
              <a:off x="5105400" y="5715000"/>
              <a:ext cx="1524000" cy="609600"/>
            </a:xfrm>
            <a:prstGeom prst="rightArrow">
              <a:avLst/>
            </a:prstGeom>
            <a:solidFill>
              <a:srgbClr val="47A414"/>
            </a:solidFill>
            <a:ln>
              <a:solidFill>
                <a:srgbClr val="47A4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Ability</a:t>
              </a:r>
              <a:endParaRPr lang="en-US" dirty="0"/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6629400" y="5715000"/>
              <a:ext cx="1828800" cy="609600"/>
            </a:xfrm>
            <a:prstGeom prst="rightArrow">
              <a:avLst/>
            </a:prstGeom>
            <a:solidFill>
              <a:srgbClr val="A81C6F"/>
            </a:solidFill>
            <a:ln>
              <a:solidFill>
                <a:srgbClr val="A81C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Reinforcement</a:t>
              </a:r>
              <a:endParaRPr lang="en-US" sz="16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2630" y="5571089"/>
            <a:ext cx="9029178" cy="1200329"/>
          </a:xfrm>
          <a:prstGeom prst="rect">
            <a:avLst/>
          </a:prstGeom>
          <a:solidFill>
            <a:schemeClr val="bg1"/>
          </a:solidFill>
          <a:ln w="19050">
            <a:solidFill>
              <a:srgbClr val="77994C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Lewin’s Model for Change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33400" y="5872662"/>
            <a:ext cx="2209800" cy="45193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Unfreeze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3429000" y="5872662"/>
            <a:ext cx="2209800" cy="451939"/>
          </a:xfrm>
          <a:prstGeom prst="roundRect">
            <a:avLst/>
          </a:prstGeom>
          <a:solidFill>
            <a:srgbClr val="47A414"/>
          </a:solidFill>
          <a:ln>
            <a:solidFill>
              <a:srgbClr val="47A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Change</a:t>
            </a:r>
            <a:endParaRPr lang="en-US" dirty="0"/>
          </a:p>
        </p:txBody>
      </p:sp>
      <p:sp>
        <p:nvSpPr>
          <p:cNvPr id="4" name="Curved Up Arrow 3"/>
          <p:cNvSpPr/>
          <p:nvPr/>
        </p:nvSpPr>
        <p:spPr>
          <a:xfrm rot="20958509">
            <a:off x="1467883" y="6111113"/>
            <a:ext cx="2261427" cy="428106"/>
          </a:xfrm>
          <a:prstGeom prst="curvedUpArrow">
            <a:avLst/>
          </a:prstGeom>
          <a:solidFill>
            <a:srgbClr val="E8B830"/>
          </a:solidFill>
          <a:ln>
            <a:solidFill>
              <a:srgbClr val="E8B8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324600" y="5872662"/>
            <a:ext cx="2209800" cy="451939"/>
          </a:xfrm>
          <a:prstGeom prst="roundRect">
            <a:avLst/>
          </a:prstGeom>
          <a:solidFill>
            <a:srgbClr val="A81C6F"/>
          </a:solidFill>
          <a:ln>
            <a:solidFill>
              <a:srgbClr val="A81C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Refreeze</a:t>
            </a:r>
            <a:endParaRPr lang="en-US" dirty="0"/>
          </a:p>
        </p:txBody>
      </p:sp>
      <p:sp>
        <p:nvSpPr>
          <p:cNvPr id="5" name="Curved Left Arrow 4"/>
          <p:cNvSpPr/>
          <p:nvPr/>
        </p:nvSpPr>
        <p:spPr>
          <a:xfrm rot="16351000">
            <a:off x="6181232" y="4607836"/>
            <a:ext cx="301864" cy="2330405"/>
          </a:xfrm>
          <a:prstGeom prst="curvedLeftArrow">
            <a:avLst/>
          </a:prstGeom>
          <a:solidFill>
            <a:srgbClr val="E8B830"/>
          </a:solidFill>
          <a:ln>
            <a:solidFill>
              <a:srgbClr val="E8B8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5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986" y="1404509"/>
            <a:ext cx="8004411" cy="514577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Personnel:</a:t>
            </a:r>
          </a:p>
          <a:p>
            <a:pPr lvl="1">
              <a:spcBef>
                <a:spcPts val="0"/>
              </a:spcBef>
              <a:buFont typeface="Wingdings" pitchFamily="2" charset="2"/>
              <a:buChar char="§"/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Accreditation, quality, risk management, patient advocates, performance improvement</a:t>
            </a:r>
          </a:p>
          <a:p>
            <a:pPr lvl="1">
              <a:spcBef>
                <a:spcPts val="0"/>
              </a:spcBef>
              <a:buFont typeface="Wingdings" pitchFamily="2" charset="2"/>
              <a:buChar char="§"/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Data and quality system analysts, report writers and programmers</a:t>
            </a:r>
          </a:p>
          <a:p>
            <a:pPr lvl="1">
              <a:spcBef>
                <a:spcPts val="0"/>
              </a:spcBef>
              <a:buFont typeface="Wingdings" pitchFamily="2" charset="2"/>
              <a:buChar char="§"/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Align reporting for increased collaboration and decreased redundancy of resources</a:t>
            </a:r>
          </a:p>
          <a:p>
            <a:pPr lvl="1">
              <a:spcBef>
                <a:spcPts val="0"/>
              </a:spcBef>
              <a:buFont typeface="Wingdings" pitchFamily="2" charset="2"/>
              <a:buChar char="§"/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Co-locate personnel for increased collaboration</a:t>
            </a:r>
          </a:p>
          <a:p>
            <a:pPr>
              <a:spcBef>
                <a:spcPts val="0"/>
              </a:spcBef>
            </a:pPr>
            <a:r>
              <a:rPr lang="en-US" sz="2500" dirty="0" smtClean="0">
                <a:latin typeface="Garamond" panose="02020404030301010803" pitchFamily="18" charset="0"/>
                <a:cs typeface="Arial" pitchFamily="34" charset="0"/>
              </a:rPr>
              <a:t>Analytic Tools</a:t>
            </a:r>
          </a:p>
          <a:p>
            <a:pPr lvl="1">
              <a:spcBef>
                <a:spcPts val="0"/>
              </a:spcBef>
            </a:pPr>
            <a:r>
              <a:rPr lang="en-US" sz="2500" dirty="0" smtClean="0">
                <a:latin typeface="Garamond" panose="02020404030301010803" pitchFamily="18" charset="0"/>
                <a:cs typeface="Arial" pitchFamily="34" charset="0"/>
              </a:rPr>
              <a:t>Software</a:t>
            </a: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: incident reporting, AHRQ quality indicators, data repository, data visualization tools, SAS statistical analysis tools</a:t>
            </a:r>
          </a:p>
          <a:p>
            <a:pPr marL="342900" lvl="1" indent="-342900">
              <a:spcBef>
                <a:spcPts val="0"/>
              </a:spcBef>
              <a:buFont typeface="Arial"/>
              <a:buChar char="•"/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Education: </a:t>
            </a:r>
          </a:p>
          <a:p>
            <a:pPr marL="800100" lvl="2" indent="-342900">
              <a:spcBef>
                <a:spcPts val="0"/>
              </a:spcBef>
              <a:buFont typeface="Arial"/>
              <a:buChar char="•"/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Quality and Risk personnel training</a:t>
            </a:r>
          </a:p>
          <a:p>
            <a:pPr marL="800100" lvl="2" indent="-342900">
              <a:spcBef>
                <a:spcPts val="0"/>
              </a:spcBef>
              <a:buFont typeface="Arial"/>
              <a:buChar char="•"/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Leadership, manager and workforce training </a:t>
            </a:r>
          </a:p>
          <a:p>
            <a:pPr marL="800100" lvl="2" indent="-342900">
              <a:spcBef>
                <a:spcPts val="0"/>
              </a:spcBef>
              <a:buFont typeface="Arial"/>
              <a:buChar char="•"/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Theory and methods of improvement </a:t>
            </a:r>
          </a:p>
          <a:p>
            <a:pPr marL="800100" lvl="2" indent="-342900">
              <a:spcBef>
                <a:spcPts val="0"/>
              </a:spcBef>
              <a:buFont typeface="Arial"/>
              <a:buChar char="•"/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Compassionate patient and family centered care</a:t>
            </a:r>
          </a:p>
          <a:p>
            <a:pPr marL="800100" lvl="2" indent="-342900">
              <a:spcBef>
                <a:spcPts val="0"/>
              </a:spcBef>
              <a:buFont typeface="Arial"/>
              <a:buChar char="•"/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Team Training</a:t>
            </a:r>
          </a:p>
          <a:p>
            <a:pPr marL="800100" lvl="2" indent="-342900">
              <a:spcBef>
                <a:spcPts val="0"/>
              </a:spcBef>
              <a:buFont typeface="Arial"/>
              <a:buChar char="•"/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Computers, EHR, data analysis</a:t>
            </a:r>
          </a:p>
          <a:p>
            <a:pPr marL="342900" lvl="1" indent="-342900">
              <a:spcBef>
                <a:spcPts val="0"/>
              </a:spcBef>
              <a:buFont typeface="Arial"/>
              <a:buChar char="•"/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Organizational Structure that supports accountability</a:t>
            </a:r>
          </a:p>
          <a:p>
            <a:pPr marL="342900" lvl="1" indent="-342900">
              <a:spcBef>
                <a:spcPts val="0"/>
              </a:spcBef>
              <a:buFont typeface="Arial"/>
              <a:buChar char="•"/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Organizational Culture: </a:t>
            </a:r>
          </a:p>
          <a:p>
            <a:pPr lvl="2">
              <a:spcBef>
                <a:spcPts val="0"/>
              </a:spcBef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Just culture</a:t>
            </a:r>
          </a:p>
          <a:p>
            <a:pPr lvl="2">
              <a:spcBef>
                <a:spcPts val="0"/>
              </a:spcBef>
            </a:pPr>
            <a:r>
              <a:rPr lang="en-US" sz="2500" dirty="0">
                <a:latin typeface="Garamond" panose="02020404030301010803" pitchFamily="18" charset="0"/>
                <a:cs typeface="Arial" pitchFamily="34" charset="0"/>
              </a:rPr>
              <a:t>Use evidence based best practices</a:t>
            </a:r>
          </a:p>
          <a:p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562" y="152660"/>
            <a:ext cx="7951304" cy="11275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000" dirty="0">
                <a:effectLst/>
                <a:latin typeface="Garamond" panose="02020404030301010803" pitchFamily="18" charset="0"/>
              </a:rPr>
              <a:t>R</a:t>
            </a:r>
            <a:r>
              <a:rPr lang="en-US" sz="4000" dirty="0" smtClean="0">
                <a:effectLst/>
                <a:latin typeface="Garamond" panose="02020404030301010803" pitchFamily="18" charset="0"/>
              </a:rPr>
              <a:t>esources for improvement </a:t>
            </a:r>
            <a:r>
              <a:rPr lang="en-US" sz="4000" b="1" i="1" u="sng" dirty="0" smtClean="0">
                <a:effectLst/>
                <a:latin typeface="Garamond" panose="02020404030301010803" pitchFamily="18" charset="0"/>
              </a:rPr>
              <a:t>and</a:t>
            </a:r>
            <a:r>
              <a:rPr lang="en-US" sz="4000" dirty="0" smtClean="0">
                <a:effectLst/>
                <a:latin typeface="Garamond" panose="02020404030301010803" pitchFamily="18" charset="0"/>
              </a:rPr>
              <a:t> </a:t>
            </a:r>
            <a:r>
              <a:rPr lang="en-US" sz="4000" dirty="0">
                <a:effectLst/>
                <a:latin typeface="Garamond" panose="02020404030301010803" pitchFamily="18" charset="0"/>
              </a:rPr>
              <a:t>sustainability?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654" y="3823855"/>
            <a:ext cx="1538742" cy="242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58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>
                <a:effectLst/>
                <a:latin typeface="Garamond" panose="02020404030301010803" pitchFamily="18" charset="0"/>
              </a:rPr>
              <a:t>Game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327" y="1954754"/>
            <a:ext cx="822960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en-US" sz="2200" dirty="0" smtClean="0">
                <a:latin typeface="Garamond" panose="02020404030301010803" pitchFamily="18" charset="0"/>
              </a:rPr>
              <a:t>Executive, physician and clinical leadership</a:t>
            </a:r>
          </a:p>
          <a:p>
            <a:pPr>
              <a:spcBef>
                <a:spcPts val="0"/>
              </a:spcBef>
            </a:pPr>
            <a:r>
              <a:rPr lang="en-US" altLang="en-US" sz="2200" dirty="0" smtClean="0">
                <a:latin typeface="Garamond" panose="02020404030301010803" pitchFamily="18" charset="0"/>
              </a:rPr>
              <a:t>Know </a:t>
            </a:r>
            <a:r>
              <a:rPr lang="en-US" altLang="en-US" sz="2200" dirty="0">
                <a:latin typeface="Garamond" panose="02020404030301010803" pitchFamily="18" charset="0"/>
              </a:rPr>
              <a:t>your </a:t>
            </a:r>
            <a:r>
              <a:rPr lang="en-US" altLang="en-US" sz="2200" dirty="0" smtClean="0">
                <a:latin typeface="Garamond" panose="02020404030301010803" pitchFamily="18" charset="0"/>
              </a:rPr>
              <a:t>data, provide the right level of data to the right audience</a:t>
            </a:r>
            <a:endParaRPr lang="en-US" altLang="en-US" sz="2200" dirty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</a:pPr>
            <a:r>
              <a:rPr lang="en-US" altLang="en-US" sz="2200" dirty="0">
                <a:latin typeface="Garamond" panose="02020404030301010803" pitchFamily="18" charset="0"/>
              </a:rPr>
              <a:t>Identify and prioritize goals based on achieving high reliability for evidence based care, reducing harm, improving the patient experience and improving measures tied to pay for performance</a:t>
            </a:r>
          </a:p>
          <a:p>
            <a:pPr>
              <a:spcBef>
                <a:spcPts val="0"/>
              </a:spcBef>
            </a:pPr>
            <a:r>
              <a:rPr lang="en-US" altLang="en-US" sz="2200" dirty="0">
                <a:latin typeface="Garamond" panose="02020404030301010803" pitchFamily="18" charset="0"/>
              </a:rPr>
              <a:t>Align and cascade goals</a:t>
            </a:r>
          </a:p>
          <a:p>
            <a:pPr>
              <a:spcBef>
                <a:spcPts val="0"/>
              </a:spcBef>
            </a:pPr>
            <a:r>
              <a:rPr lang="en-US" altLang="en-US" sz="2200" dirty="0">
                <a:latin typeface="Garamond" panose="02020404030301010803" pitchFamily="18" charset="0"/>
              </a:rPr>
              <a:t>Focus improvement efforts</a:t>
            </a:r>
          </a:p>
          <a:p>
            <a:pPr>
              <a:spcBef>
                <a:spcPts val="0"/>
              </a:spcBef>
            </a:pPr>
            <a:r>
              <a:rPr lang="en-US" altLang="en-US" sz="2200" dirty="0" smtClean="0">
                <a:latin typeface="Garamond" panose="02020404030301010803" pitchFamily="18" charset="0"/>
              </a:rPr>
              <a:t>Educate </a:t>
            </a:r>
            <a:r>
              <a:rPr lang="en-US" altLang="en-US" sz="2200" dirty="0">
                <a:latin typeface="Garamond" panose="02020404030301010803" pitchFamily="18" charset="0"/>
              </a:rPr>
              <a:t>the workforce in improvement theory and methods, patient experience, team training, just culture</a:t>
            </a:r>
          </a:p>
          <a:p>
            <a:pPr>
              <a:spcBef>
                <a:spcPts val="0"/>
              </a:spcBef>
            </a:pPr>
            <a:r>
              <a:rPr lang="en-US" altLang="en-US" sz="2200" dirty="0">
                <a:latin typeface="Garamond" panose="02020404030301010803" pitchFamily="18" charset="0"/>
              </a:rPr>
              <a:t>Create an oversight and accountability structure and processes that support achievement of goals</a:t>
            </a:r>
          </a:p>
          <a:p>
            <a:pPr>
              <a:spcBef>
                <a:spcPts val="0"/>
              </a:spcBef>
            </a:pPr>
            <a:r>
              <a:rPr lang="en-US" altLang="en-US" sz="2200" dirty="0">
                <a:latin typeface="Garamond" panose="02020404030301010803" pitchFamily="18" charset="0"/>
              </a:rPr>
              <a:t>Assign responsibility</a:t>
            </a:r>
          </a:p>
          <a:p>
            <a:pPr>
              <a:spcBef>
                <a:spcPts val="0"/>
              </a:spcBef>
            </a:pPr>
            <a:r>
              <a:rPr lang="en-US" altLang="en-US" sz="2200" dirty="0">
                <a:latin typeface="Garamond" panose="02020404030301010803" pitchFamily="18" charset="0"/>
              </a:rPr>
              <a:t>Communicate achievements and opportunities for improvement</a:t>
            </a:r>
          </a:p>
          <a:p>
            <a:endParaRPr lang="en-US" sz="2800" dirty="0"/>
          </a:p>
        </p:txBody>
      </p:sp>
      <p:pic>
        <p:nvPicPr>
          <p:cNvPr id="5" name="Picture 5" descr="game pl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599" y="208021"/>
            <a:ext cx="1482328" cy="14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06303" cy="195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5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  <a:latin typeface="Garamond" panose="02020404030301010803" pitchFamily="18" charset="0"/>
              </a:rPr>
              <a:t>References</a:t>
            </a:r>
            <a:endParaRPr lang="en-US" dirty="0">
              <a:effectLst/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500" dirty="0">
                <a:latin typeface="Garamond" panose="02020404030301010803" pitchFamily="18" charset="0"/>
              </a:rPr>
              <a:t>Chassin, M and Loeb, J (2013) High-Reliability Health Care: Getting There from Here. The Milbank Quarterly. V91, N3.</a:t>
            </a:r>
          </a:p>
          <a:p>
            <a:r>
              <a:rPr lang="en-US" sz="2500" dirty="0">
                <a:latin typeface="Garamond" panose="02020404030301010803" pitchFamily="18" charset="0"/>
              </a:rPr>
              <a:t>Scoville, R et al. (2016) Sustaining Improvement. IHI White Paper, Cambridge, MA</a:t>
            </a:r>
          </a:p>
          <a:p>
            <a:r>
              <a:rPr lang="en-US" sz="2500" dirty="0">
                <a:latin typeface="Garamond" panose="02020404030301010803" pitchFamily="18" charset="0"/>
              </a:rPr>
              <a:t>NPSF (2015) Free from Harm: Accelerating Patient Safety Improvement Fifteen Years after To Err is Human.</a:t>
            </a:r>
          </a:p>
          <a:p>
            <a:r>
              <a:rPr lang="en-US" sz="2500" dirty="0">
                <a:latin typeface="Garamond" panose="02020404030301010803" pitchFamily="18" charset="0"/>
              </a:rPr>
              <a:t>Schilling, L, et al. (2010) Kaiser Permanente’s Performance Improvement System, Part 1: From Benchmarking to Executing on Strategic Priorities. JCJQPS V36, N11.</a:t>
            </a:r>
          </a:p>
          <a:p>
            <a:r>
              <a:rPr lang="en-US" sz="2500" dirty="0">
                <a:latin typeface="Garamond" panose="02020404030301010803" pitchFamily="18" charset="0"/>
              </a:rPr>
              <a:t>Schilling, L, et al. (2010) Kaiser Permanente’s Performance System, Part 2: Developing a Value Framework. JCJQPS V36, N12.</a:t>
            </a:r>
          </a:p>
          <a:p>
            <a:r>
              <a:rPr lang="en-US" sz="2500" dirty="0">
                <a:latin typeface="Garamond" panose="02020404030301010803" pitchFamily="18" charset="0"/>
              </a:rPr>
              <a:t>Whippy, A, et al. (2011) Kaiser Permanente’s Performance Improvement System, Part 3: Multisite Improvements in Care for Patient’s with Sepsis. JCJQPS V37, N11.</a:t>
            </a:r>
          </a:p>
          <a:p>
            <a:r>
              <a:rPr lang="en-US" sz="2500" dirty="0">
                <a:latin typeface="Garamond" panose="02020404030301010803" pitchFamily="18" charset="0"/>
              </a:rPr>
              <a:t>Schilling, L, et al. (2011) Kaiser Permanente’s Performance Improvement System, Part 4: Creating a Learning Organization. JCJQPS V37, N12.</a:t>
            </a:r>
          </a:p>
          <a:p>
            <a:r>
              <a:rPr lang="en-US" sz="2500" dirty="0">
                <a:latin typeface="Garamond" panose="02020404030301010803" pitchFamily="18" charset="0"/>
              </a:rPr>
              <a:t>Berwick, D, (2016) Era 3 for Medicine and Health Care. JAMA. V315, N13.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76" y="6133494"/>
            <a:ext cx="3048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40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 dir="r"/>
      </p:transition>
    </mc:Choice>
    <mc:Fallback xmlns="">
      <p:transition advClick="0" advTm="15000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2246</TotalTime>
  <Words>1262</Words>
  <Application>Microsoft Office PowerPoint</Application>
  <PresentationFormat>On-screen Show (4:3)</PresentationFormat>
  <Paragraphs>214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Concourse</vt:lpstr>
      <vt:lpstr>Office Theme</vt:lpstr>
      <vt:lpstr> 2017 Patient Safety Forum  March 30, 2017 </vt:lpstr>
      <vt:lpstr>Many thanks to our  Proposal Review and Planning Committees</vt:lpstr>
      <vt:lpstr>Learning Objectives</vt:lpstr>
      <vt:lpstr>Disclosure statement</vt:lpstr>
      <vt:lpstr>Accelerating Improvement in  Quality and Patient Safety  Patient Safety Forum 2017 March 30, 2017</vt:lpstr>
      <vt:lpstr>Integrating Performance Improvement -  Goals </vt:lpstr>
      <vt:lpstr>Accelerating Improvement</vt:lpstr>
      <vt:lpstr>Strategies for Accelerating Improvement</vt:lpstr>
      <vt:lpstr>Frameworks for  Clinical Excellence, High Reliability and Value</vt:lpstr>
      <vt:lpstr>Framework for High Reliability</vt:lpstr>
      <vt:lpstr>High Reliability Framework</vt:lpstr>
      <vt:lpstr>PowerPoint Presentation</vt:lpstr>
      <vt:lpstr>PowerPoint Presentation</vt:lpstr>
      <vt:lpstr>Models for Change Management</vt:lpstr>
      <vt:lpstr>Resources for improvement and sustainability?</vt:lpstr>
      <vt:lpstr>Game Plan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the Business Case for Quality &amp; Patient Safety  Massachusetts Coalition to Prevent Medical Errors Membership Meeting  January 9, 2017</dc:title>
  <dc:creator>Terry</dc:creator>
  <cp:lastModifiedBy>Emily Biocchi</cp:lastModifiedBy>
  <cp:revision>89</cp:revision>
  <cp:lastPrinted>2017-03-27T17:08:47Z</cp:lastPrinted>
  <dcterms:created xsi:type="dcterms:W3CDTF">2017-01-08T04:45:55Z</dcterms:created>
  <dcterms:modified xsi:type="dcterms:W3CDTF">2017-04-04T13:21:44Z</dcterms:modified>
</cp:coreProperties>
</file>